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328" r:id="rId21"/>
    <p:sldId id="329" r:id="rId22"/>
    <p:sldId id="330" r:id="rId23"/>
    <p:sldId id="286" r:id="rId24"/>
    <p:sldId id="287" r:id="rId25"/>
    <p:sldId id="304" r:id="rId26"/>
    <p:sldId id="305"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2" autoAdjust="0"/>
    <p:restoredTop sz="95777" autoAdjust="0"/>
  </p:normalViewPr>
  <p:slideViewPr>
    <p:cSldViewPr showGuides="1">
      <p:cViewPr varScale="1">
        <p:scale>
          <a:sx n="102" d="100"/>
          <a:sy n="102" d="100"/>
        </p:scale>
        <p:origin x="192" y="344"/>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theme" Target="../theme/theme3.xml"/><Relationship Id="rId4" Type="http://schemas.openxmlformats.org/officeDocument/2006/relationships/image" Target="../media/image3.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
        <p:nvSpPr>
          <p:cNvPr id="4" name="Rectangle 3">
            <a:extLst>
              <a:ext uri="{FF2B5EF4-FFF2-40B4-BE49-F238E27FC236}">
                <a16:creationId xmlns:a16="http://schemas.microsoft.com/office/drawing/2014/main" id="{2AAD2C44-C1D1-EC4D-A217-2378ACB923D9}"/>
              </a:ext>
            </a:extLst>
          </p:cNvPr>
          <p:cNvSpPr/>
          <p:nvPr/>
        </p:nvSpPr>
        <p:spPr>
          <a:xfrm>
            <a:off x="1706413" y="8731812"/>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5" name="Grafik 12">
            <a:extLst>
              <a:ext uri="{FF2B5EF4-FFF2-40B4-BE49-F238E27FC236}">
                <a16:creationId xmlns:a16="http://schemas.microsoft.com/office/drawing/2014/main" id="{6986E657-CE89-184C-91A1-793EA1D99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174" y="35496"/>
            <a:ext cx="1379832" cy="402409"/>
          </a:xfrm>
          <a:prstGeom prst="rect">
            <a:avLst/>
          </a:prstGeom>
        </p:spPr>
      </p:pic>
      <p:pic>
        <p:nvPicPr>
          <p:cNvPr id="8" name="Picture 7">
            <a:extLst>
              <a:ext uri="{FF2B5EF4-FFF2-40B4-BE49-F238E27FC236}">
                <a16:creationId xmlns:a16="http://schemas.microsoft.com/office/drawing/2014/main" id="{DC9B431F-CB62-0140-A981-C2646011A98F}"/>
              </a:ext>
            </a:extLst>
          </p:cNvPr>
          <p:cNvPicPr>
            <a:picLocks noChangeAspect="1"/>
          </p:cNvPicPr>
          <p:nvPr/>
        </p:nvPicPr>
        <p:blipFill rotWithShape="1">
          <a:blip r:embed="rId4"/>
          <a:srcRect l="597" t="23215" r="1296" b="42666"/>
          <a:stretch/>
        </p:blipFill>
        <p:spPr>
          <a:xfrm>
            <a:off x="0" y="8644578"/>
            <a:ext cx="6876000" cy="31878"/>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04.12.18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22</a:t>
            </a:fld>
            <a:endParaRPr lang="de-DE"/>
          </a:p>
        </p:txBody>
      </p:sp>
    </p:spTree>
    <p:extLst>
      <p:ext uri="{BB962C8B-B14F-4D97-AF65-F5344CB8AC3E}">
        <p14:creationId xmlns:p14="http://schemas.microsoft.com/office/powerpoint/2010/main" val="2351119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39</a:t>
            </a:fld>
            <a:endParaRPr lang="de-DE"/>
          </a:p>
        </p:txBody>
      </p:sp>
    </p:spTree>
    <p:extLst>
      <p:ext uri="{BB962C8B-B14F-4D97-AF65-F5344CB8AC3E}">
        <p14:creationId xmlns:p14="http://schemas.microsoft.com/office/powerpoint/2010/main" val="296795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20</a:t>
            </a:fld>
            <a:endParaRPr lang="de-DE"/>
          </a:p>
        </p:txBody>
      </p:sp>
    </p:spTree>
    <p:extLst>
      <p:ext uri="{BB962C8B-B14F-4D97-AF65-F5344CB8AC3E}">
        <p14:creationId xmlns:p14="http://schemas.microsoft.com/office/powerpoint/2010/main" val="398072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21</a:t>
            </a:fld>
            <a:endParaRPr lang="de-DE"/>
          </a:p>
        </p:txBody>
      </p:sp>
    </p:spTree>
    <p:extLst>
      <p:ext uri="{BB962C8B-B14F-4D97-AF65-F5344CB8AC3E}">
        <p14:creationId xmlns:p14="http://schemas.microsoft.com/office/powerpoint/2010/main" val="2139061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4" name="Textplatzhalter 4">
            <a:extLst>
              <a:ext uri="{FF2B5EF4-FFF2-40B4-BE49-F238E27FC236}">
                <a16:creationId xmlns:a16="http://schemas.microsoft.com/office/drawing/2014/main" id="{3DB0AC3E-B359-AD47-A9FC-694E8D8A0E82}"/>
              </a:ext>
            </a:extLst>
          </p:cNvPr>
          <p:cNvSpPr>
            <a:spLocks noGrp="1"/>
          </p:cNvSpPr>
          <p:nvPr>
            <p:ph type="body" sz="quarter" idx="14" hasCustomPrompt="1"/>
          </p:nvPr>
        </p:nvSpPr>
        <p:spPr>
          <a:xfrm>
            <a:off x="4943872" y="5951621"/>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5" name="Grafik 12">
            <a:extLst>
              <a:ext uri="{FF2B5EF4-FFF2-40B4-BE49-F238E27FC236}">
                <a16:creationId xmlns:a16="http://schemas.microsoft.com/office/drawing/2014/main" id="{D2548EB9-AE0D-0549-A527-65E88976C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4882" y="6159981"/>
            <a:ext cx="1881980" cy="548854"/>
          </a:xfrm>
          <a:prstGeom prst="rect">
            <a:avLst/>
          </a:prstGeom>
        </p:spPr>
      </p:pic>
      <p:pic>
        <p:nvPicPr>
          <p:cNvPr id="16" name="Imagen 5">
            <a:extLst>
              <a:ext uri="{FF2B5EF4-FFF2-40B4-BE49-F238E27FC236}">
                <a16:creationId xmlns:a16="http://schemas.microsoft.com/office/drawing/2014/main" id="{18C4F3AC-DC1E-2449-BDF9-9413A797301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9378" y="5716414"/>
            <a:ext cx="1478150" cy="1106986"/>
          </a:xfrm>
          <a:prstGeom prst="rect">
            <a:avLst/>
          </a:prstGeom>
        </p:spPr>
      </p:pic>
      <p:sp>
        <p:nvSpPr>
          <p:cNvPr id="21" name="Rectangle 20">
            <a:extLst>
              <a:ext uri="{FF2B5EF4-FFF2-40B4-BE49-F238E27FC236}">
                <a16:creationId xmlns:a16="http://schemas.microsoft.com/office/drawing/2014/main" id="{A9D51749-6FD7-0140-8C13-17A8073BD509}"/>
              </a:ext>
            </a:extLst>
          </p:cNvPr>
          <p:cNvSpPr/>
          <p:nvPr userDrawn="1"/>
        </p:nvSpPr>
        <p:spPr>
          <a:xfrm>
            <a:off x="9437638" y="6225137"/>
            <a:ext cx="1802007" cy="400110"/>
          </a:xfrm>
          <a:prstGeom prst="rect">
            <a:avLst/>
          </a:prstGeom>
        </p:spPr>
        <p:txBody>
          <a:bodyPr wrap="square">
            <a:spAutoFit/>
          </a:bodyPr>
          <a:lstStyle/>
          <a:p>
            <a:pPr algn="r"/>
            <a:r>
              <a:rPr lang="en-GB" sz="1000" dirty="0">
                <a:latin typeface="Trebuchet MS"/>
                <a:cs typeface="Trebuchet MS"/>
              </a:rPr>
              <a:t>Co-funded by </a:t>
            </a:r>
            <a:br>
              <a:rPr lang="en-GB" sz="1000" dirty="0">
                <a:latin typeface="Trebuchet MS"/>
                <a:cs typeface="Trebuchet MS"/>
              </a:rPr>
            </a:br>
            <a:r>
              <a:rPr lang="en-GB" sz="1000" dirty="0">
                <a:latin typeface="Trebuchet MS"/>
                <a:cs typeface="Trebuchet MS"/>
              </a:rPr>
              <a:t>the European Union</a:t>
            </a:r>
          </a:p>
        </p:txBody>
      </p:sp>
      <p:pic>
        <p:nvPicPr>
          <p:cNvPr id="22" name="Picture 21">
            <a:extLst>
              <a:ext uri="{FF2B5EF4-FFF2-40B4-BE49-F238E27FC236}">
                <a16:creationId xmlns:a16="http://schemas.microsoft.com/office/drawing/2014/main" id="{75F4D719-B6A5-E046-B728-03FE5AE0555D}"/>
              </a:ext>
            </a:extLst>
          </p:cNvPr>
          <p:cNvPicPr>
            <a:picLocks noChangeAspect="1"/>
          </p:cNvPicPr>
          <p:nvPr userDrawn="1"/>
        </p:nvPicPr>
        <p:blipFill>
          <a:blip r:embed="rId6"/>
          <a:stretch>
            <a:fillRect/>
          </a:stretch>
        </p:blipFill>
        <p:spPr>
          <a:xfrm>
            <a:off x="11218939" y="6038228"/>
            <a:ext cx="829044" cy="552695"/>
          </a:xfrm>
          <a:prstGeom prst="rect">
            <a:avLst/>
          </a:prstGeom>
        </p:spPr>
      </p:pic>
      <p:pic>
        <p:nvPicPr>
          <p:cNvPr id="23" name="Picture 22">
            <a:extLst>
              <a:ext uri="{FF2B5EF4-FFF2-40B4-BE49-F238E27FC236}">
                <a16:creationId xmlns:a16="http://schemas.microsoft.com/office/drawing/2014/main" id="{FE1B59AA-79BA-8846-8251-DB4D27B66C3B}"/>
              </a:ext>
            </a:extLst>
          </p:cNvPr>
          <p:cNvPicPr>
            <a:picLocks noChangeAspect="1"/>
          </p:cNvPicPr>
          <p:nvPr userDrawn="1"/>
        </p:nvPicPr>
        <p:blipFill>
          <a:blip r:embed="rId7"/>
          <a:stretch>
            <a:fillRect/>
          </a:stretch>
        </p:blipFill>
        <p:spPr>
          <a:xfrm>
            <a:off x="9408368" y="6021288"/>
            <a:ext cx="569635" cy="569635"/>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7" name="Grafik 12">
            <a:extLst>
              <a:ext uri="{FF2B5EF4-FFF2-40B4-BE49-F238E27FC236}">
                <a16:creationId xmlns:a16="http://schemas.microsoft.com/office/drawing/2014/main" id="{B4408969-FBD7-554A-A077-C2A31EA738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34934" y="6410967"/>
            <a:ext cx="1379832" cy="402409"/>
          </a:xfrm>
          <a:prstGeom prst="rect">
            <a:avLst/>
          </a:prstGeom>
        </p:spPr>
      </p:pic>
      <p:pic>
        <p:nvPicPr>
          <p:cNvPr id="10" name="Picture 9">
            <a:extLst>
              <a:ext uri="{FF2B5EF4-FFF2-40B4-BE49-F238E27FC236}">
                <a16:creationId xmlns:a16="http://schemas.microsoft.com/office/drawing/2014/main" id="{E07ED436-A8CF-8D48-92C0-3C0BCA57CD3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sp>
        <p:nvSpPr>
          <p:cNvPr id="11" name="Rectangle 10">
            <a:extLst>
              <a:ext uri="{FF2B5EF4-FFF2-40B4-BE49-F238E27FC236}">
                <a16:creationId xmlns:a16="http://schemas.microsoft.com/office/drawing/2014/main" id="{E15BC98E-74B8-374A-ADBA-E1C04E518D16}"/>
              </a:ext>
            </a:extLst>
          </p:cNvPr>
          <p:cNvSpPr/>
          <p:nvPr userDrawn="1"/>
        </p:nvSpPr>
        <p:spPr>
          <a:xfrm>
            <a:off x="4373417" y="6412116"/>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12" name="Picture 11">
            <a:extLst>
              <a:ext uri="{FF2B5EF4-FFF2-40B4-BE49-F238E27FC236}">
                <a16:creationId xmlns:a16="http://schemas.microsoft.com/office/drawing/2014/main" id="{C5549DCD-3F23-1442-8573-32B5833ABF89}"/>
              </a:ext>
            </a:extLst>
          </p:cNvPr>
          <p:cNvPicPr>
            <a:picLocks noChangeAspect="1"/>
          </p:cNvPicPr>
          <p:nvPr userDrawn="1"/>
        </p:nvPicPr>
        <p:blipFill rotWithShape="1">
          <a:blip r:embed="rId13"/>
          <a:srcRect l="597" t="23215" r="1296" b="42666"/>
          <a:stretch/>
        </p:blipFill>
        <p:spPr>
          <a:xfrm>
            <a:off x="-1" y="6309320"/>
            <a:ext cx="12204000" cy="56594"/>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Summary</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0" indent="0">
              <a:spcAft>
                <a:spcPts val="1200"/>
              </a:spcAft>
              <a:buNone/>
            </a:pPr>
            <a:r>
              <a:rPr lang="en-US" dirty="0">
                <a:cs typeface="Consolas" panose="020B0609020204030204" pitchFamily="49" charset="0"/>
              </a:rPr>
              <a:t>We learned how …</a:t>
            </a:r>
          </a:p>
          <a:p>
            <a:pPr>
              <a:spcAft>
                <a:spcPts val="1200"/>
              </a:spcAft>
            </a:pPr>
            <a:r>
              <a:rPr lang="en-US" dirty="0">
                <a:cs typeface="Consolas" panose="020B0609020204030204" pitchFamily="49" charset="0"/>
              </a:rPr>
              <a:t>to describe a neuron model </a:t>
            </a:r>
            <a:r>
              <a:rPr lang="en-US" b="1" dirty="0">
                <a:cs typeface="Consolas" panose="020B0609020204030204" pitchFamily="49" charset="0"/>
              </a:rPr>
              <a:t>using a recipe;</a:t>
            </a:r>
          </a:p>
          <a:p>
            <a:pPr>
              <a:spcAft>
                <a:spcPts val="1200"/>
              </a:spcAft>
            </a:pPr>
            <a:r>
              <a:rPr lang="en-US" dirty="0">
                <a:cs typeface="Consolas" panose="020B0609020204030204" pitchFamily="49" charset="0"/>
              </a:rPr>
              <a:t>to get </a:t>
            </a:r>
            <a:r>
              <a:rPr lang="en-US" b="1" dirty="0">
                <a:cs typeface="Consolas" panose="020B0609020204030204" pitchFamily="49" charset="0"/>
              </a:rPr>
              <a:t>resources</a:t>
            </a:r>
            <a:r>
              <a:rPr lang="en-US" dirty="0">
                <a:cs typeface="Consolas" panose="020B0609020204030204" pitchFamily="49" charset="0"/>
              </a:rPr>
              <a:t>, create a </a:t>
            </a:r>
            <a:r>
              <a:rPr lang="en-US" b="1" dirty="0">
                <a:cs typeface="Consolas" panose="020B0609020204030204" pitchFamily="49" charset="0"/>
              </a:rPr>
              <a:t>parallel execution context </a:t>
            </a:r>
            <a:r>
              <a:rPr lang="en-US" dirty="0">
                <a:cs typeface="Consolas" panose="020B0609020204030204" pitchFamily="49" charset="0"/>
              </a:rPr>
              <a:t>and partition the </a:t>
            </a:r>
            <a:r>
              <a:rPr lang="en-US" b="1" dirty="0">
                <a:cs typeface="Consolas" panose="020B0609020204030204" pitchFamily="49" charset="0"/>
              </a:rPr>
              <a:t>load balance;</a:t>
            </a:r>
          </a:p>
          <a:p>
            <a:pPr>
              <a:spcAft>
                <a:spcPts val="1200"/>
              </a:spcAft>
            </a:pPr>
            <a:r>
              <a:rPr lang="en-US" b="1" dirty="0">
                <a:cs typeface="Consolas" panose="020B0609020204030204" pitchFamily="49" charset="0"/>
              </a:rPr>
              <a:t>initiate the simulation </a:t>
            </a:r>
            <a:r>
              <a:rPr lang="en-US" dirty="0">
                <a:cs typeface="Consolas" panose="020B0609020204030204" pitchFamily="49" charset="0"/>
              </a:rPr>
              <a:t>over the distributed system and run the simulation;</a:t>
            </a:r>
          </a:p>
          <a:p>
            <a:pPr>
              <a:spcAft>
                <a:spcPts val="1200"/>
              </a:spcAft>
            </a:pPr>
            <a:r>
              <a:rPr lang="en-US" dirty="0">
                <a:cs typeface="Consolas" panose="020B0609020204030204" pitchFamily="49" charset="0"/>
              </a:rPr>
              <a:t>set up </a:t>
            </a:r>
            <a:r>
              <a:rPr lang="en-US" b="1" dirty="0"/>
              <a:t>measurement meters</a:t>
            </a:r>
            <a:r>
              <a:rPr lang="en-US" dirty="0"/>
              <a:t>, get spikes </a:t>
            </a:r>
            <a:r>
              <a:rPr lang="en-US" b="1" dirty="0"/>
              <a:t>recorded </a:t>
            </a:r>
            <a:r>
              <a:rPr lang="en-US" dirty="0"/>
              <a:t>and</a:t>
            </a:r>
            <a:r>
              <a:rPr lang="en-US" b="1" dirty="0"/>
              <a:t> </a:t>
            </a:r>
            <a:r>
              <a:rPr lang="en-US" dirty="0"/>
              <a:t>print a meter report along with the spiking times of the cells.</a:t>
            </a:r>
            <a:endParaRPr lang="en-US" dirty="0">
              <a:cs typeface="Consolas" panose="020B0609020204030204" pitchFamily="49" charset="0"/>
            </a:endParaRPr>
          </a:p>
          <a:p>
            <a:pPr marL="0" indent="0">
              <a:spcAft>
                <a:spcPts val="1200"/>
              </a:spcAft>
              <a:buNone/>
            </a:pPr>
            <a:endParaRPr lang="en-US" dirty="0">
              <a:cs typeface="Consolas" panose="020B0609020204030204" pitchFamily="49" charset="0"/>
            </a:endParaRPr>
          </a:p>
          <a:p>
            <a:pPr marL="0" indent="0">
              <a:spcAft>
                <a:spcPts val="1200"/>
              </a:spcAft>
              <a:buNone/>
            </a:pPr>
            <a:r>
              <a:rPr lang="en-US" dirty="0">
                <a:cs typeface="Consolas" panose="020B0609020204030204" pitchFamily="49" charset="0"/>
              </a:rPr>
              <a:t>Further, we learned how to use and create </a:t>
            </a:r>
            <a:r>
              <a:rPr lang="en-US" dirty="0" err="1">
                <a:cs typeface="Consolas" panose="020B0609020204030204" pitchFamily="49" charset="0"/>
              </a:rPr>
              <a:t>Jupyter</a:t>
            </a:r>
            <a:r>
              <a:rPr lang="en-US" dirty="0">
                <a:cs typeface="Consolas" panose="020B0609020204030204" pitchFamily="49" charset="0"/>
              </a:rPr>
              <a:t> notebooks on CSCS` </a:t>
            </a:r>
            <a:r>
              <a:rPr lang="en-US" dirty="0" err="1">
                <a:cs typeface="Consolas" panose="020B0609020204030204" pitchFamily="49" charset="0"/>
              </a:rPr>
              <a:t>JupyterHub</a:t>
            </a:r>
            <a:r>
              <a:rPr lang="en-US" dirty="0">
                <a:cs typeface="Consolas" panose="020B0609020204030204" pitchFamily="49" charset="0"/>
              </a:rPr>
              <a:t>.</a:t>
            </a:r>
          </a:p>
          <a:p>
            <a:pPr>
              <a:spcAft>
                <a:spcPts val="1200"/>
              </a:spcAft>
            </a:pPr>
            <a:endParaRPr lang="en-US" dirty="0">
              <a:cs typeface="Consolas" panose="020B0609020204030204" pitchFamily="49" charset="0"/>
            </a:endParaRPr>
          </a:p>
          <a:p>
            <a:pPr>
              <a:spcAft>
                <a:spcPts val="1200"/>
              </a:spcAft>
            </a:pPr>
            <a:endParaRPr lang="en-US" dirty="0">
              <a:cs typeface="Consolas" panose="020B0609020204030204" pitchFamily="49" charset="0"/>
            </a:endParaRPr>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noProof="0" dirty="0"/>
              <a:t>Using </a:t>
            </a:r>
            <a:r>
              <a:rPr lang="en-US" noProof="0" dirty="0">
                <a:cs typeface="Consolas" panose="020B0609020204030204" pitchFamily="49" charset="0"/>
              </a:rPr>
              <a:t>A</a:t>
            </a:r>
            <a:r>
              <a:rPr lang="en-US" dirty="0" err="1">
                <a:cs typeface="Consolas" panose="020B0609020204030204" pitchFamily="49" charset="0"/>
              </a:rPr>
              <a:t>rbor`s</a:t>
            </a:r>
            <a:r>
              <a:rPr lang="en-US" dirty="0">
                <a:cs typeface="Consolas" panose="020B0609020204030204" pitchFamily="49" charset="0"/>
              </a:rPr>
              <a:t> python frontend </a:t>
            </a:r>
            <a:endParaRPr lang="en-US" noProof="0" dirty="0"/>
          </a:p>
        </p:txBody>
      </p:sp>
    </p:spTree>
    <p:extLst>
      <p:ext uri="{BB962C8B-B14F-4D97-AF65-F5344CB8AC3E}">
        <p14:creationId xmlns:p14="http://schemas.microsoft.com/office/powerpoint/2010/main" val="2470789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dirty="0"/>
              <a:t>How to download the material</a:t>
            </a:r>
            <a:endParaRPr lang="en-US" noProof="0" dirty="0"/>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dirty="0"/>
              <a:t>First, run the notebook </a:t>
            </a:r>
            <a:r>
              <a:rPr lang="en-US" dirty="0" err="1"/>
              <a:t>SaveMaterial.ipynb</a:t>
            </a:r>
            <a:endParaRPr lang="en-US" noProof="0" dirty="0"/>
          </a:p>
        </p:txBody>
      </p:sp>
      <p:pic>
        <p:nvPicPr>
          <p:cNvPr id="4" name="Picture 3">
            <a:extLst>
              <a:ext uri="{FF2B5EF4-FFF2-40B4-BE49-F238E27FC236}">
                <a16:creationId xmlns:a16="http://schemas.microsoft.com/office/drawing/2014/main" id="{C3BBCC7F-30AE-3F43-8DAE-D3DCF171C895}"/>
              </a:ext>
            </a:extLst>
          </p:cNvPr>
          <p:cNvPicPr>
            <a:picLocks noChangeAspect="1"/>
          </p:cNvPicPr>
          <p:nvPr/>
        </p:nvPicPr>
        <p:blipFill>
          <a:blip r:embed="rId3"/>
          <a:stretch>
            <a:fillRect/>
          </a:stretch>
        </p:blipFill>
        <p:spPr>
          <a:xfrm>
            <a:off x="392500" y="1628775"/>
            <a:ext cx="5416163"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cxnSp>
        <p:nvCxnSpPr>
          <p:cNvPr id="6" name="Straight Arrow Connector 5">
            <a:extLst>
              <a:ext uri="{FF2B5EF4-FFF2-40B4-BE49-F238E27FC236}">
                <a16:creationId xmlns:a16="http://schemas.microsoft.com/office/drawing/2014/main" id="{45FCEE1F-753E-8441-8B16-E1E33F3E6998}"/>
              </a:ext>
            </a:extLst>
          </p:cNvPr>
          <p:cNvCxnSpPr>
            <a:cxnSpLocks/>
            <a:stCxn id="7" idx="0"/>
          </p:cNvCxnSpPr>
          <p:nvPr/>
        </p:nvCxnSpPr>
        <p:spPr>
          <a:xfrm flipH="1" flipV="1">
            <a:off x="2063552" y="4293096"/>
            <a:ext cx="3979464" cy="125985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2755FF3-5CF1-CC46-AADC-F905F0FB1D04}"/>
              </a:ext>
            </a:extLst>
          </p:cNvPr>
          <p:cNvSpPr/>
          <p:nvPr/>
        </p:nvSpPr>
        <p:spPr>
          <a:xfrm>
            <a:off x="5087888" y="5552951"/>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notebook</a:t>
            </a:r>
            <a:endParaRPr lang="de-DE" sz="2000" dirty="0"/>
          </a:p>
        </p:txBody>
      </p:sp>
      <p:pic>
        <p:nvPicPr>
          <p:cNvPr id="10" name="Picture 9">
            <a:extLst>
              <a:ext uri="{FF2B5EF4-FFF2-40B4-BE49-F238E27FC236}">
                <a16:creationId xmlns:a16="http://schemas.microsoft.com/office/drawing/2014/main" id="{A891F7E2-6AE1-C74F-9433-70EDB79BA5C2}"/>
              </a:ext>
            </a:extLst>
          </p:cNvPr>
          <p:cNvPicPr>
            <a:picLocks noChangeAspect="1"/>
          </p:cNvPicPr>
          <p:nvPr/>
        </p:nvPicPr>
        <p:blipFill>
          <a:blip r:embed="rId4"/>
          <a:stretch>
            <a:fillRect/>
          </a:stretch>
        </p:blipFill>
        <p:spPr>
          <a:xfrm>
            <a:off x="6400427" y="1628775"/>
            <a:ext cx="5420098"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cxnSp>
        <p:nvCxnSpPr>
          <p:cNvPr id="11" name="Straight Arrow Connector 10">
            <a:extLst>
              <a:ext uri="{FF2B5EF4-FFF2-40B4-BE49-F238E27FC236}">
                <a16:creationId xmlns:a16="http://schemas.microsoft.com/office/drawing/2014/main" id="{25BA568E-68F4-6D43-AA8B-2B4689266DA7}"/>
              </a:ext>
            </a:extLst>
          </p:cNvPr>
          <p:cNvCxnSpPr>
            <a:cxnSpLocks/>
            <a:stCxn id="7" idx="0"/>
          </p:cNvCxnSpPr>
          <p:nvPr/>
        </p:nvCxnSpPr>
        <p:spPr>
          <a:xfrm flipV="1">
            <a:off x="6043016" y="2996952"/>
            <a:ext cx="2501256" cy="2555999"/>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2EDEE-1F32-7148-97EA-CE841633C769}"/>
              </a:ext>
            </a:extLst>
          </p:cNvPr>
          <p:cNvPicPr>
            <a:picLocks noChangeAspect="1"/>
          </p:cNvPicPr>
          <p:nvPr/>
        </p:nvPicPr>
        <p:blipFill>
          <a:blip r:embed="rId3"/>
          <a:stretch>
            <a:fillRect/>
          </a:stretch>
        </p:blipFill>
        <p:spPr>
          <a:xfrm>
            <a:off x="389954" y="1628775"/>
            <a:ext cx="5409037"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dirty="0"/>
              <a:t>How to download the material</a:t>
            </a:r>
            <a:endParaRPr lang="en-US" noProof="0" dirty="0"/>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dirty="0"/>
              <a:t>Then, download zipped file </a:t>
            </a:r>
            <a:endParaRPr lang="en-US" noProof="0" dirty="0"/>
          </a:p>
        </p:txBody>
      </p:sp>
      <p:cxnSp>
        <p:nvCxnSpPr>
          <p:cNvPr id="6" name="Straight Arrow Connector 5">
            <a:extLst>
              <a:ext uri="{FF2B5EF4-FFF2-40B4-BE49-F238E27FC236}">
                <a16:creationId xmlns:a16="http://schemas.microsoft.com/office/drawing/2014/main" id="{45FCEE1F-753E-8441-8B16-E1E33F3E6998}"/>
              </a:ext>
            </a:extLst>
          </p:cNvPr>
          <p:cNvCxnSpPr>
            <a:cxnSpLocks/>
            <a:stCxn id="7" idx="0"/>
          </p:cNvCxnSpPr>
          <p:nvPr/>
        </p:nvCxnSpPr>
        <p:spPr>
          <a:xfrm flipH="1" flipV="1">
            <a:off x="695400" y="4653136"/>
            <a:ext cx="2428775" cy="79208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19D77F5-E382-F049-98F7-F8CDCB336660}"/>
              </a:ext>
            </a:extLst>
          </p:cNvPr>
          <p:cNvPicPr>
            <a:picLocks noChangeAspect="1"/>
          </p:cNvPicPr>
          <p:nvPr/>
        </p:nvPicPr>
        <p:blipFill>
          <a:blip r:embed="rId4"/>
          <a:stretch>
            <a:fillRect/>
          </a:stretch>
        </p:blipFill>
        <p:spPr>
          <a:xfrm>
            <a:off x="6400427" y="1628775"/>
            <a:ext cx="5427239"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A2755FF3-5CF1-CC46-AADC-F905F0FB1D04}"/>
              </a:ext>
            </a:extLst>
          </p:cNvPr>
          <p:cNvSpPr/>
          <p:nvPr/>
        </p:nvSpPr>
        <p:spPr>
          <a:xfrm>
            <a:off x="2169047" y="544522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Check box</a:t>
            </a:r>
          </a:p>
        </p:txBody>
      </p:sp>
      <p:cxnSp>
        <p:nvCxnSpPr>
          <p:cNvPr id="11" name="Straight Arrow Connector 10">
            <a:extLst>
              <a:ext uri="{FF2B5EF4-FFF2-40B4-BE49-F238E27FC236}">
                <a16:creationId xmlns:a16="http://schemas.microsoft.com/office/drawing/2014/main" id="{25BA568E-68F4-6D43-AA8B-2B4689266DA7}"/>
              </a:ext>
            </a:extLst>
          </p:cNvPr>
          <p:cNvCxnSpPr>
            <a:cxnSpLocks/>
            <a:stCxn id="14" idx="0"/>
          </p:cNvCxnSpPr>
          <p:nvPr/>
        </p:nvCxnSpPr>
        <p:spPr>
          <a:xfrm flipH="1" flipV="1">
            <a:off x="8256240" y="2996952"/>
            <a:ext cx="720080" cy="244827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E0A96D-376C-E341-BEF4-5A7192F1A0F4}"/>
              </a:ext>
            </a:extLst>
          </p:cNvPr>
          <p:cNvSpPr/>
          <p:nvPr/>
        </p:nvSpPr>
        <p:spPr>
          <a:xfrm>
            <a:off x="7896200" y="5445224"/>
            <a:ext cx="2160240"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Press Download</a:t>
            </a:r>
          </a:p>
        </p:txBody>
      </p:sp>
    </p:spTree>
    <p:extLst>
      <p:ext uri="{BB962C8B-B14F-4D97-AF65-F5344CB8AC3E}">
        <p14:creationId xmlns:p14="http://schemas.microsoft.com/office/powerpoint/2010/main" val="2704470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a:t>
            </a:r>
            <a:r>
              <a:rPr lang="en-US"/>
              <a:t>, PDP2019</a:t>
            </a:r>
            <a:endParaRPr lang="en-US" dirty="0"/>
          </a:p>
          <a:p>
            <a:r>
              <a:rPr lang="en-US" dirty="0"/>
              <a:t>https://</a:t>
            </a:r>
            <a:r>
              <a:rPr lang="en-US" dirty="0" err="1"/>
              <a:t>github.com</a:t>
            </a:r>
            <a:r>
              <a:rPr lang="en-US" dirty="0"/>
              <a:t>/arbor-sim/arbor</a:t>
            </a:r>
          </a:p>
          <a:p>
            <a:r>
              <a:rPr lang="en-US" dirty="0"/>
              <a:t>https://</a:t>
            </a:r>
            <a:r>
              <a:rPr lang="en-US" dirty="0" err="1"/>
              <a:t>arbor.readthedocs.io</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 – Installation guide</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1381039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dirty="0" err="1">
                <a:solidFill>
                  <a:schemeClr val="accent1"/>
                </a:solidFill>
                <a:latin typeface="Consolas" panose="020B0609020204030204" pitchFamily="49" charset="0"/>
                <a:cs typeface="Consolas" panose="020B0609020204030204" pitchFamily="49" charset="0"/>
                <a:sym typeface="Wingdings" pitchFamily="2" charset="2"/>
              </a:rPr>
              <a:t>Jupyter</a:t>
            </a:r>
            <a:r>
              <a:rPr lang="en-US" dirty="0">
                <a:solidFill>
                  <a:schemeClr val="accent1"/>
                </a:solidFill>
                <a:latin typeface="Consolas" panose="020B0609020204030204" pitchFamily="49" charset="0"/>
                <a:cs typeface="Consolas" panose="020B0609020204030204" pitchFamily="49" charset="0"/>
                <a:sym typeface="Wingdings" pitchFamily="2" charset="2"/>
              </a:rPr>
              <a:t> 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5" name="Picture 4">
            <a:extLst>
              <a:ext uri="{FF2B5EF4-FFF2-40B4-BE49-F238E27FC236}">
                <a16:creationId xmlns:a16="http://schemas.microsoft.com/office/drawing/2014/main" id="{9DE2E5EC-2C8A-9542-912A-828475A1E4BB}"/>
              </a:ext>
            </a:extLst>
          </p:cNvPr>
          <p:cNvPicPr>
            <a:picLocks noChangeAspect="1"/>
          </p:cNvPicPr>
          <p:nvPr/>
        </p:nvPicPr>
        <p:blipFill>
          <a:blip r:embed="rId2"/>
          <a:stretch>
            <a:fillRect/>
          </a:stretch>
        </p:blipFill>
        <p:spPr>
          <a:xfrm>
            <a:off x="1834860" y="1442563"/>
            <a:ext cx="8496875" cy="46836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6965" cy="3492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128448" y="5541947"/>
            <a:ext cx="1828393" cy="223907"/>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pictures</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8868</TotalTime>
  <Words>1325</Words>
  <Application>Microsoft Macintosh PowerPoint</Application>
  <PresentationFormat>Widescreen</PresentationFormat>
  <Paragraphs>232</Paragraphs>
  <Slides>39</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Trebuchet MS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Summary</vt:lpstr>
      <vt:lpstr>How to download the material</vt:lpstr>
      <vt:lpstr>How to download the material</vt:lpstr>
      <vt:lpstr>Literature and Links</vt:lpstr>
      <vt:lpstr>BACKUP – Installation guide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87</cp:revision>
  <cp:lastPrinted>2018-12-04T17:36:40Z</cp:lastPrinted>
  <dcterms:created xsi:type="dcterms:W3CDTF">2018-10-29T15:21:42Z</dcterms:created>
  <dcterms:modified xsi:type="dcterms:W3CDTF">2018-12-04T17:36:48Z</dcterms:modified>
</cp:coreProperties>
</file>